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1"/>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270" r:id="rId38"/>
    <p:sldId id="783" r:id="rId39"/>
    <p:sldId id="784" r:id="rId40"/>
    <p:sldId id="720" r:id="rId41"/>
    <p:sldId id="274" r:id="rId42"/>
    <p:sldId id="508" r:id="rId43"/>
    <p:sldId id="275" r:id="rId44"/>
    <p:sldId id="277" r:id="rId45"/>
    <p:sldId id="278" r:id="rId46"/>
    <p:sldId id="468" r:id="rId47"/>
    <p:sldId id="279" r:id="rId48"/>
    <p:sldId id="559" r:id="rId49"/>
    <p:sldId id="284" r:id="rId50"/>
    <p:sldId id="285" r:id="rId51"/>
    <p:sldId id="286" r:id="rId52"/>
    <p:sldId id="287" r:id="rId53"/>
    <p:sldId id="288" r:id="rId54"/>
    <p:sldId id="281" r:id="rId55"/>
    <p:sldId id="289" r:id="rId56"/>
    <p:sldId id="290" r:id="rId57"/>
    <p:sldId id="291" r:id="rId58"/>
    <p:sldId id="283" r:id="rId59"/>
    <p:sldId id="541" r:id="rId60"/>
    <p:sldId id="292" r:id="rId61"/>
    <p:sldId id="542" r:id="rId62"/>
    <p:sldId id="293" r:id="rId63"/>
    <p:sldId id="294" r:id="rId64"/>
    <p:sldId id="503" r:id="rId65"/>
    <p:sldId id="295" r:id="rId66"/>
    <p:sldId id="543" r:id="rId67"/>
    <p:sldId id="296" r:id="rId68"/>
    <p:sldId id="561" r:id="rId69"/>
    <p:sldId id="560" r:id="rId70"/>
    <p:sldId id="300" r:id="rId71"/>
    <p:sldId id="785" r:id="rId72"/>
    <p:sldId id="301" r:id="rId73"/>
    <p:sldId id="302" r:id="rId74"/>
    <p:sldId id="303" r:id="rId75"/>
    <p:sldId id="562" r:id="rId76"/>
    <p:sldId id="563" r:id="rId77"/>
    <p:sldId id="566" r:id="rId78"/>
    <p:sldId id="780" r:id="rId79"/>
    <p:sldId id="770" r:id="rId80"/>
    <p:sldId id="771" r:id="rId81"/>
    <p:sldId id="772" r:id="rId82"/>
    <p:sldId id="567" r:id="rId83"/>
    <p:sldId id="569" r:id="rId84"/>
    <p:sldId id="573" r:id="rId85"/>
    <p:sldId id="571" r:id="rId86"/>
    <p:sldId id="546" r:id="rId87"/>
    <p:sldId id="572" r:id="rId88"/>
    <p:sldId id="304" r:id="rId89"/>
    <p:sldId id="305" r:id="rId90"/>
    <p:sldId id="488" r:id="rId91"/>
    <p:sldId id="474" r:id="rId92"/>
    <p:sldId id="308" r:id="rId93"/>
    <p:sldId id="489" r:id="rId94"/>
    <p:sldId id="490" r:id="rId95"/>
    <p:sldId id="315" r:id="rId96"/>
    <p:sldId id="307" r:id="rId97"/>
    <p:sldId id="316" r:id="rId98"/>
    <p:sldId id="317" r:id="rId99"/>
    <p:sldId id="547" r:id="rId100"/>
    <p:sldId id="318" r:id="rId101"/>
    <p:sldId id="319" r:id="rId102"/>
    <p:sldId id="320" r:id="rId103"/>
    <p:sldId id="321" r:id="rId104"/>
    <p:sldId id="322" r:id="rId105"/>
    <p:sldId id="323" r:id="rId106"/>
    <p:sldId id="735" r:id="rId107"/>
    <p:sldId id="326" r:id="rId108"/>
    <p:sldId id="327" r:id="rId109"/>
    <p:sldId id="328" r:id="rId110"/>
    <p:sldId id="511" r:id="rId111"/>
    <p:sldId id="330" r:id="rId112"/>
    <p:sldId id="331" r:id="rId113"/>
    <p:sldId id="332" r:id="rId114"/>
    <p:sldId id="335" r:id="rId115"/>
    <p:sldId id="505" r:id="rId116"/>
    <p:sldId id="506" r:id="rId117"/>
    <p:sldId id="338" r:id="rId118"/>
    <p:sldId id="339" r:id="rId119"/>
    <p:sldId id="340" r:id="rId120"/>
    <p:sldId id="486" r:id="rId121"/>
    <p:sldId id="782" r:id="rId122"/>
    <p:sldId id="342" r:id="rId123"/>
    <p:sldId id="779" r:id="rId124"/>
    <p:sldId id="343" r:id="rId125"/>
    <p:sldId id="344" r:id="rId126"/>
    <p:sldId id="345" r:id="rId127"/>
    <p:sldId id="346" r:id="rId128"/>
    <p:sldId id="347" r:id="rId129"/>
    <p:sldId id="348" r:id="rId130"/>
    <p:sldId id="349" r:id="rId131"/>
    <p:sldId id="350" r:id="rId132"/>
    <p:sldId id="351" r:id="rId133"/>
    <p:sldId id="533" r:id="rId134"/>
    <p:sldId id="352" r:id="rId135"/>
    <p:sldId id="353" r:id="rId136"/>
    <p:sldId id="512" r:id="rId137"/>
    <p:sldId id="355" r:id="rId138"/>
    <p:sldId id="534" r:id="rId139"/>
    <p:sldId id="356" r:id="rId140"/>
    <p:sldId id="706" r:id="rId141"/>
    <p:sldId id="707" r:id="rId142"/>
    <p:sldId id="708" r:id="rId143"/>
    <p:sldId id="719" r:id="rId144"/>
    <p:sldId id="710" r:id="rId145"/>
    <p:sldId id="713" r:id="rId146"/>
    <p:sldId id="773" r:id="rId147"/>
    <p:sldId id="715" r:id="rId148"/>
    <p:sldId id="774" r:id="rId149"/>
    <p:sldId id="717" r:id="rId150"/>
    <p:sldId id="786" r:id="rId151"/>
    <p:sldId id="718" r:id="rId152"/>
    <p:sldId id="712" r:id="rId153"/>
    <p:sldId id="359" r:id="rId154"/>
    <p:sldId id="507" r:id="rId155"/>
    <p:sldId id="363" r:id="rId156"/>
    <p:sldId id="364" r:id="rId157"/>
    <p:sldId id="365" r:id="rId158"/>
    <p:sldId id="366" r:id="rId159"/>
    <p:sldId id="367"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270"/>
            <p14:sldId id="783"/>
            <p14:sldId id="784"/>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286"/>
            <p14:sldId id="287"/>
            <p14:sldId id="288"/>
            <p14:sldId id="281"/>
            <p14:sldId id="289"/>
            <p14:sldId id="290"/>
            <p14:sldId id="291"/>
            <p14:sldId id="283"/>
            <p14:sldId id="541"/>
            <p14:sldId id="292"/>
            <p14:sldId id="542"/>
            <p14:sldId id="293"/>
            <p14:sldId id="294"/>
            <p14:sldId id="503"/>
            <p14:sldId id="295"/>
            <p14:sldId id="543"/>
            <p14:sldId id="296"/>
            <p14:sldId id="561"/>
            <p14:sldId id="560"/>
            <p14:sldId id="300"/>
            <p14:sldId id="785"/>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9" autoAdjust="0"/>
    <p:restoredTop sz="89389" autoAdjust="0"/>
  </p:normalViewPr>
  <p:slideViewPr>
    <p:cSldViewPr>
      <p:cViewPr varScale="1">
        <p:scale>
          <a:sx n="142" d="100"/>
          <a:sy n="142" d="100"/>
        </p:scale>
        <p:origin x="704" y="192"/>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124" d="100"/>
        <a:sy n="124"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25/11/2018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65</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84</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86</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96</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99</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122</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131</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134</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148</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59</a:t>
            </a:fld>
            <a:endParaRPr lang="en-GB"/>
          </a:p>
        </p:txBody>
      </p:sp>
    </p:spTree>
    <p:extLst>
      <p:ext uri="{BB962C8B-B14F-4D97-AF65-F5344CB8AC3E}">
        <p14:creationId xmlns:p14="http://schemas.microsoft.com/office/powerpoint/2010/main" val="2113800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63</a:t>
            </a:fld>
            <a:endParaRPr lang="en-GB"/>
          </a:p>
        </p:txBody>
      </p:sp>
    </p:spTree>
    <p:extLst>
      <p:ext uri="{BB962C8B-B14F-4D97-AF65-F5344CB8AC3E}">
        <p14:creationId xmlns:p14="http://schemas.microsoft.com/office/powerpoint/2010/main" val="339010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cs.bris.ac.uk/~simonm/OpenC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565809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dirty="0"/>
              <a:t>Start with the matrix multiplication serial code in </a:t>
            </a:r>
            <a:r>
              <a:rPr lang="en-GB" dirty="0" err="1"/>
              <a:t>matrix_lib.c</a:t>
            </a:r>
            <a:r>
              <a:rPr lang="en-GB" dirty="0"/>
              <a:t> and port this to a naïve kernel using the provided stub in </a:t>
            </a:r>
            <a:r>
              <a:rPr lang="en-GB" dirty="0" err="1"/>
              <a:t>kernel.cl</a:t>
            </a:r>
            <a:endParaRPr lang="en-GB" dirty="0"/>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Tree>
    <p:extLst>
      <p:ext uri="{BB962C8B-B14F-4D97-AF65-F5344CB8AC3E}">
        <p14:creationId xmlns:p14="http://schemas.microsoft.com/office/powerpoint/2010/main" val="3988259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02439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33788175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Tree>
    <p:extLst>
      <p:ext uri="{BB962C8B-B14F-4D97-AF65-F5344CB8AC3E}">
        <p14:creationId xmlns:p14="http://schemas.microsoft.com/office/powerpoint/2010/main" val="18310384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2660705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Within a work-group:</a:t>
            </a:r>
          </a:p>
          <a:p>
            <a:pPr lvl="1">
              <a:lnSpc>
                <a:spcPct val="110000"/>
              </a:lnSpc>
            </a:pPr>
            <a:r>
              <a:rPr lang="en-GB" dirty="0"/>
              <a:t>Local memory is consistent between work-items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is enforced by </a:t>
            </a:r>
            <a:r>
              <a:rPr lang="en-GB" dirty="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p>
          <a:p>
            <a:pPr lvl="1"/>
            <a:r>
              <a:rPr lang="en-GB" dirty="0">
                <a:solidFill>
                  <a:schemeClr val="accent2"/>
                </a:solidFill>
              </a:rPr>
              <a:t>Only solution: finish the kernel and start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have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Tree>
    <p:extLst>
      <p:ext uri="{BB962C8B-B14F-4D97-AF65-F5344CB8AC3E}">
        <p14:creationId xmlns:p14="http://schemas.microsoft.com/office/powerpoint/2010/main" val="24840265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0344576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Tree>
    <p:extLst>
      <p:ext uri="{BB962C8B-B14F-4D97-AF65-F5344CB8AC3E}">
        <p14:creationId xmlns:p14="http://schemas.microsoft.com/office/powerpoint/2010/main" val="286404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542348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9774043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15995565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register blocking with block sizes mapped onto the GPU’s warp/</a:t>
            </a:r>
            <a:r>
              <a:rPr lang="en-GB" dirty="0" err="1"/>
              <a:t>wavefront</a:t>
            </a:r>
            <a:r>
              <a:rPr lang="en-GB" dirty="0"/>
              <a:t> size. We'll come back to this later in the advanced section</a:t>
            </a:r>
          </a:p>
        </p:txBody>
      </p:sp>
    </p:spTree>
    <p:extLst>
      <p:ext uri="{BB962C8B-B14F-4D97-AF65-F5344CB8AC3E}">
        <p14:creationId xmlns:p14="http://schemas.microsoft.com/office/powerpoint/2010/main" val="1801578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Tree>
    <p:extLst>
      <p:ext uri="{BB962C8B-B14F-4D97-AF65-F5344CB8AC3E}">
        <p14:creationId xmlns:p14="http://schemas.microsoft.com/office/powerpoint/2010/main" val="184082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Tree>
    <p:extLst>
      <p:ext uri="{BB962C8B-B14F-4D97-AF65-F5344CB8AC3E}">
        <p14:creationId xmlns:p14="http://schemas.microsoft.com/office/powerpoint/2010/main" val="21048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Tree>
    <p:extLst>
      <p:ext uri="{BB962C8B-B14F-4D97-AF65-F5344CB8AC3E}">
        <p14:creationId xmlns:p14="http://schemas.microsoft.com/office/powerpoint/2010/main" val="6419990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Tree>
    <p:extLst>
      <p:ext uri="{BB962C8B-B14F-4D97-AF65-F5344CB8AC3E}">
        <p14:creationId xmlns:p14="http://schemas.microsoft.com/office/powerpoint/2010/main" val="954827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Tree>
    <p:extLst>
      <p:ext uri="{BB962C8B-B14F-4D97-AF65-F5344CB8AC3E}">
        <p14:creationId xmlns:p14="http://schemas.microsoft.com/office/powerpoint/2010/main" val="23848534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4457EFA-7890-E94D-873B-58F8FC9D2BBB}"/>
              </a:ext>
            </a:extLst>
          </p:cNvPr>
          <p:cNvSpPr txBox="1"/>
          <p:nvPr/>
        </p:nvSpPr>
        <p:spPr>
          <a:xfrm rot="21297236">
            <a:off x="5020214" y="4079139"/>
            <a:ext cx="3366449" cy="1015663"/>
          </a:xfrm>
          <a:prstGeom prst="rect">
            <a:avLst/>
          </a:prstGeom>
          <a:noFill/>
        </p:spPr>
        <p:txBody>
          <a:bodyPr wrap="square" rtlCol="0">
            <a:spAutoFit/>
          </a:bodyPr>
          <a:lstStyle/>
          <a:p>
            <a:r>
              <a:rPr lang="en-GB" sz="6000" b="1" dirty="0">
                <a:solidFill>
                  <a:srgbClr val="FF0000"/>
                </a:solidFill>
              </a:rPr>
              <a:t>UPDATE</a:t>
            </a:r>
          </a:p>
        </p:txBody>
      </p:sp>
    </p:spTree>
    <p:extLst>
      <p:ext uri="{BB962C8B-B14F-4D97-AF65-F5344CB8AC3E}">
        <p14:creationId xmlns:p14="http://schemas.microsoft.com/office/powerpoint/2010/main" val="366406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Tree>
    <p:extLst>
      <p:ext uri="{BB962C8B-B14F-4D97-AF65-F5344CB8AC3E}">
        <p14:creationId xmlns:p14="http://schemas.microsoft.com/office/powerpoint/2010/main" val="14986492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1316688"/>
            <a:ext cx="8784976" cy="5541312"/>
          </a:xfrm>
        </p:spPr>
        <p:txBody>
          <a:bodyPr>
            <a:normAutofit fontScale="92500" lnSpcReduction="20000"/>
          </a:bodyPr>
          <a:lstStyle/>
          <a:p>
            <a:r>
              <a:rPr lang="en-GB" dirty="0">
                <a:solidFill>
                  <a:schemeClr val="accent2"/>
                </a:solidFill>
              </a:rPr>
              <a:t>Goal:</a:t>
            </a:r>
          </a:p>
          <a:p>
            <a:pPr lvl="1"/>
            <a:r>
              <a:rPr lang="en-US" dirty="0"/>
              <a:t>To understand the effect of changing certain parameters on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a:t>
            </a:r>
            <a:r>
              <a:rPr lang="en-GB"/>
              <a:t>the GFLOP/s. </a:t>
            </a:r>
            <a:r>
              <a:rPr lang="en-GB" dirty="0"/>
              <a:t>What's the highest performance you can achieve?</a:t>
            </a:r>
          </a:p>
        </p:txBody>
      </p:sp>
    </p:spTree>
    <p:extLst>
      <p:ext uri="{BB962C8B-B14F-4D97-AF65-F5344CB8AC3E}">
        <p14:creationId xmlns:p14="http://schemas.microsoft.com/office/powerpoint/2010/main" val="3693613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385336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843808" y="4366357"/>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V="1">
            <a:off x="2195736" y="4705747"/>
            <a:ext cx="648072" cy="728613"/>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a:t>
            </a:r>
            <a:r>
              <a:rPr lang="en-US" b="1" dirty="0" err="1">
                <a:latin typeface="Courier New" charset="0"/>
                <a:ea typeface="Courier New" charset="0"/>
                <a:cs typeface="Courier New" charset="0"/>
              </a:rPr>
              <a:t>deviceinfo.o</a:t>
            </a:r>
            <a:r>
              <a:rPr lang="en-US" b="1" i="1" dirty="0" err="1">
                <a:solidFill>
                  <a:srgbClr val="00B050"/>
                </a:solidFill>
                <a:latin typeface="Courier New" charset="0"/>
                <a:ea typeface="Courier New" charset="0"/>
                <a:cs typeface="Courier New" charset="0"/>
              </a:rPr>
              <a:t>XXXX</a:t>
            </a:r>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1744330"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Tree>
    <p:extLst>
      <p:ext uri="{BB962C8B-B14F-4D97-AF65-F5344CB8AC3E}">
        <p14:creationId xmlns:p14="http://schemas.microsoft.com/office/powerpoint/2010/main" val="237031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a:t>
            </a:r>
            <a:r>
              <a:rPr lang="en-GB">
                <a:latin typeface="Courier" pitchFamily="2" charset="0"/>
              </a:rPr>
              <a:t>.o16106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Tree>
    <p:extLst>
      <p:ext uri="{BB962C8B-B14F-4D97-AF65-F5344CB8AC3E}">
        <p14:creationId xmlns:p14="http://schemas.microsoft.com/office/powerpoint/2010/main" val="1481111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Tree>
    <p:extLst>
      <p:ext uri="{BB962C8B-B14F-4D97-AF65-F5344CB8AC3E}">
        <p14:creationId xmlns:p14="http://schemas.microsoft.com/office/powerpoint/2010/main" val="172003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1429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should have some </a:t>
            </a:r>
            <a:r>
              <a:rPr lang="en-GB" b="1" dirty="0">
                <a:solidFill>
                  <a:schemeClr val="accent2"/>
                </a:solidFill>
              </a:rPr>
              <a:t>dimensionality</a:t>
            </a:r>
            <a:r>
              <a:rPr lang="en-GB" dirty="0"/>
              <a:t>; </a:t>
            </a:r>
          </a:p>
          <a:p>
            <a:pPr lvl="1"/>
            <a:r>
              <a:rPr lang="en-GB" dirty="0"/>
              <a:t>E.g.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get the OpenCL run-time to choose the work-group size for you (may not be optimally)</a:t>
            </a:r>
          </a:p>
        </p:txBody>
      </p:sp>
    </p:spTree>
    <p:extLst>
      <p:ext uri="{BB962C8B-B14F-4D97-AF65-F5344CB8AC3E}">
        <p14:creationId xmlns:p14="http://schemas.microsoft.com/office/powerpoint/2010/main" val="2742442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1315953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gid</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gid</a:t>
            </a:r>
            <a:r>
              <a:rPr lang="en-GB" sz="2800" b="1" spc="-150" dirty="0">
                <a:latin typeface="Courier New Bold"/>
                <a:cs typeface="Courier New Bold"/>
              </a:rPr>
              <a:t>]  = a[</a:t>
            </a:r>
            <a:r>
              <a:rPr lang="en-GB" sz="2800" b="1" spc="-150" dirty="0" err="1">
                <a:latin typeface="Courier New Bold"/>
                <a:cs typeface="Courier New Bold"/>
              </a:rPr>
              <a:t>gid</a:t>
            </a:r>
            <a:r>
              <a:rPr lang="en-GB" sz="2800" b="1" spc="-150" dirty="0">
                <a:latin typeface="Courier New Bold"/>
                <a:cs typeface="Courier New Bold"/>
              </a:rPr>
              <a:t>] + b[</a:t>
            </a:r>
            <a:r>
              <a:rPr lang="en-GB" sz="2800" b="1" spc="-150" dirty="0" err="1">
                <a:latin typeface="Courier New Bold"/>
                <a:cs typeface="Courier New Bold"/>
              </a:rPr>
              <a:t>gid</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a:t>
            </a:r>
          </a:p>
        </p:txBody>
      </p:sp>
      <p:sp>
        <p:nvSpPr>
          <p:cNvPr id="8" name="Content Placeholder 7"/>
          <p:cNvSpPr>
            <a:spLocks noGrp="1"/>
          </p:cNvSpPr>
          <p:nvPr>
            <p:ph idx="1"/>
          </p:nvPr>
        </p:nvSpPr>
        <p:spPr/>
        <p:txBody>
          <a:bodyPr>
            <a:normAutofit/>
          </a:bodyPr>
          <a:lstStyle/>
          <a:p>
            <a:pPr marL="0" indent="0" algn="ctr">
              <a:buNone/>
            </a:pPr>
            <a:endParaRPr lang="en-GB" sz="2400" dirty="0"/>
          </a:p>
          <a:p>
            <a:pPr marL="0" indent="0" algn="ctr">
              <a:buNone/>
            </a:pPr>
            <a:r>
              <a:rPr lang="en-GB" sz="2400" dirty="0">
                <a:hlinkClick r:id="rId2"/>
              </a:rPr>
              <a:t>http://www.cs.bris.ac.uk/~simonm/OpenCL/</a:t>
            </a:r>
            <a:endParaRPr lang="en-GB" sz="2400" dirty="0"/>
          </a:p>
          <a:p>
            <a:pPr marL="0" indent="0" algn="ctr">
              <a:buNone/>
            </a:pPr>
            <a:endParaRPr lang="en-GB" sz="2400" dirty="0"/>
          </a:p>
          <a:p>
            <a:pPr marL="0" indent="0" algn="ctr">
              <a:buNone/>
            </a:pPr>
            <a:r>
              <a:rPr lang="en-GB" sz="2400" dirty="0"/>
              <a:t>Training-Part1.pdf, Training-Part1.pdf</a:t>
            </a:r>
          </a:p>
          <a:p>
            <a:pPr marL="0" indent="0" algn="ctr">
              <a:buNone/>
            </a:pPr>
            <a:endParaRPr lang="en-GB" sz="2400" dirty="0"/>
          </a:p>
          <a:p>
            <a:pPr marL="0" indent="0" algn="ctr">
              <a:buNone/>
            </a:pPr>
            <a:r>
              <a:rPr lang="en-GB" sz="2400" dirty="0"/>
              <a:t>Intro-</a:t>
            </a:r>
            <a:r>
              <a:rPr lang="en-GB" sz="2400" dirty="0" err="1"/>
              <a:t>Exercises.zip</a:t>
            </a:r>
            <a:r>
              <a:rPr lang="en-GB" sz="2400"/>
              <a:t>, Advanced</a:t>
            </a:r>
            <a:r>
              <a:rPr lang="en-GB" sz="2400" dirty="0"/>
              <a:t>-</a:t>
            </a:r>
            <a:r>
              <a:rPr lang="en-GB" sz="2400" dirty="0" err="1"/>
              <a:t>Exercises.zip</a:t>
            </a:r>
            <a:endParaRPr lang="en-GB" sz="2400" dirty="0"/>
          </a:p>
        </p:txBody>
      </p:sp>
      <p:sp>
        <p:nvSpPr>
          <p:cNvPr id="2" name="TextBox 1">
            <a:extLst>
              <a:ext uri="{FF2B5EF4-FFF2-40B4-BE49-F238E27FC236}">
                <a16:creationId xmlns:a16="http://schemas.microsoft.com/office/drawing/2014/main" id="{3CBDBB34-D382-A64D-AE8E-485DDC8C2A99}"/>
              </a:ext>
            </a:extLst>
          </p:cNvPr>
          <p:cNvSpPr txBox="1"/>
          <p:nvPr/>
        </p:nvSpPr>
        <p:spPr>
          <a:xfrm rot="19470269">
            <a:off x="621078" y="2276872"/>
            <a:ext cx="7901843" cy="2646878"/>
          </a:xfrm>
          <a:prstGeom prst="rect">
            <a:avLst/>
          </a:prstGeom>
          <a:noFill/>
        </p:spPr>
        <p:txBody>
          <a:bodyPr wrap="none" rtlCol="0">
            <a:spAutoFit/>
          </a:bodyPr>
          <a:lstStyle/>
          <a:p>
            <a:r>
              <a:rPr lang="en-GB" sz="16600" b="1" dirty="0">
                <a:solidFill>
                  <a:srgbClr val="FF0000"/>
                </a:solidFill>
              </a:rPr>
              <a:t>UPDATE</a:t>
            </a:r>
            <a:endParaRPr lang="en-GB" sz="2400" b="1" dirty="0">
              <a:solidFill>
                <a:srgbClr val="FF0000"/>
              </a:solidFill>
            </a:endParaRPr>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(great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do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a:p>
          <a:p>
            <a:pPr marL="357188" indent="-357188"/>
            <a:r>
              <a:rPr lang="en-GB" sz="2800" dirty="0"/>
              <a:t>Submit command to copy the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85000" lnSpcReduction="1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Tree>
    <p:extLst>
      <p:ext uri="{BB962C8B-B14F-4D97-AF65-F5344CB8AC3E}">
        <p14:creationId xmlns:p14="http://schemas.microsoft.com/office/powerpoint/2010/main" val="676106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0293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the re-use  makes the verbosity a non-issue.</a:t>
            </a:r>
          </a:p>
          <a:p>
            <a:r>
              <a:rPr lang="en-GB" dirty="0"/>
              <a:t>Common API combinations can be packaged into functions, C++ or Python classes, or libraries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with</a:t>
            </a:r>
            <a:r>
              <a:rPr lang="en-GB" baseline="30000" dirty="0"/>
              <a:t>1</a:t>
            </a:r>
          </a:p>
          <a:p>
            <a:r>
              <a:rPr lang="en-GB" dirty="0"/>
              <a:t>Key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Tree>
    <p:extLst>
      <p:ext uri="{BB962C8B-B14F-4D97-AF65-F5344CB8AC3E}">
        <p14:creationId xmlns:p14="http://schemas.microsoft.com/office/powerpoint/2010/main" val="171798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Tree>
    <p:extLst>
      <p:ext uri="{BB962C8B-B14F-4D97-AF65-F5344CB8AC3E}">
        <p14:creationId xmlns:p14="http://schemas.microsoft.com/office/powerpoint/2010/main" val="1444577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Tree>
    <p:extLst>
      <p:ext uri="{BB962C8B-B14F-4D97-AF65-F5344CB8AC3E}">
        <p14:creationId xmlns:p14="http://schemas.microsoft.com/office/powerpoint/2010/main" val="404486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Tree>
    <p:extLst>
      <p:ext uri="{BB962C8B-B14F-4D97-AF65-F5344CB8AC3E}">
        <p14:creationId xmlns:p14="http://schemas.microsoft.com/office/powerpoint/2010/main" val="1160507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a:t>Stipulates that this is a read-only buffer</a:t>
            </a:r>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Tree>
    <p:extLst>
      <p:ext uri="{BB962C8B-B14F-4D97-AF65-F5344CB8AC3E}">
        <p14:creationId xmlns:p14="http://schemas.microsoft.com/office/powerpoint/2010/main" val="29846816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Tree>
    <p:extLst>
      <p:ext uri="{BB962C8B-B14F-4D97-AF65-F5344CB8AC3E}">
        <p14:creationId xmlns:p14="http://schemas.microsoft.com/office/powerpoint/2010/main" val="38683326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3212391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dirty="0" err="1">
                <a:latin typeface="Courier New"/>
                <a:cs typeface="Courier New"/>
              </a:rPr>
              <a:t>convert_type</a:t>
            </a:r>
            <a:r>
              <a:rPr lang="en-GB" dirty="0">
                <a:latin typeface="Courier New"/>
                <a:cs typeface="Courier New"/>
              </a:rPr>
              <a:t>&lt;_sat&gt;&lt;_</a:t>
            </a:r>
            <a:r>
              <a:rPr lang="en-GB" dirty="0" err="1">
                <a:latin typeface="Courier New"/>
                <a:cs typeface="Courier New"/>
              </a:rPr>
              <a:t>roundingmode</a:t>
            </a:r>
            <a:r>
              <a:rPr lang="en-GB" dirty="0">
                <a:latin typeface="Courier New"/>
                <a:cs typeface="Courier New"/>
              </a:rPr>
              <a:t>&gt; </a:t>
            </a:r>
          </a:p>
          <a:p>
            <a:pPr lvl="1"/>
            <a:r>
              <a:rPr lang="en-GB" dirty="0"/>
              <a:t>Image types:</a:t>
            </a:r>
          </a:p>
          <a:p>
            <a:pPr lvl="2"/>
            <a:r>
              <a:rPr lang="en-GB" dirty="0">
                <a:latin typeface="Courier New"/>
                <a:cs typeface="Courier New"/>
              </a:rPr>
              <a:t>image2d_t, image3d_t </a:t>
            </a:r>
            <a:r>
              <a:rPr lang="en-GB" dirty="0"/>
              <a:t>and </a:t>
            </a:r>
            <a:r>
              <a:rPr lang="en-GB" dirty="0" err="1">
                <a:latin typeface="Courier New"/>
                <a:cs typeface="Courier New"/>
              </a:rPr>
              <a:t>sampler_t</a:t>
            </a:r>
            <a:endParaRPr lang="en-GB"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 and write images</a:t>
            </a:r>
          </a:p>
          <a:p>
            <a:pPr lvl="1"/>
            <a:r>
              <a:rPr lang="en-GB" dirty="0"/>
              <a:t>Relational, geometric functions, synchronization functions</a:t>
            </a:r>
          </a:p>
          <a:p>
            <a:pPr lvl="1"/>
            <a:r>
              <a:rPr lang="en-GB" dirty="0" err="1"/>
              <a:t>printf</a:t>
            </a:r>
            <a:r>
              <a:rPr lang="en-GB" dirty="0"/>
              <a:t>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a:lnSpc>
                <a:spcPct val="110000"/>
              </a:lnSpc>
            </a:pPr>
            <a:r>
              <a:rPr lang="en-GB" dirty="0"/>
              <a:t>Address space qualifiers</a:t>
            </a:r>
          </a:p>
          <a:p>
            <a:pPr lvl="1">
              <a:lnSpc>
                <a:spcPct val="110000"/>
              </a:lnSpc>
            </a:pPr>
            <a:r>
              <a:rPr lang="en-GB" b="1" dirty="0">
                <a:solidFill>
                  <a:schemeClr val="accent4">
                    <a:lumMod val="75000"/>
                  </a:schemeClr>
                </a:solidFill>
              </a:rPr>
              <a:t>__global, __local, __constant, __private</a:t>
            </a:r>
          </a:p>
          <a:p>
            <a:pPr lvl="1">
              <a:lnSpc>
                <a:spcPct val="110000"/>
              </a:lnSpc>
            </a:pPr>
            <a:r>
              <a:rPr lang="en-GB" dirty="0"/>
              <a:t>Pointer kernel arguments </a:t>
            </a:r>
            <a:r>
              <a:rPr lang="en-GB" b="1" u="sng" dirty="0"/>
              <a:t>must</a:t>
            </a:r>
            <a:r>
              <a:rPr lang="en-GB" dirty="0"/>
              <a:t> have an address space qualifier</a:t>
            </a:r>
          </a:p>
          <a:p>
            <a:pPr>
              <a:lnSpc>
                <a:spcPct val="110000"/>
              </a:lnSpc>
            </a:pPr>
            <a:r>
              <a:rPr lang="en-GB" dirty="0"/>
              <a:t>Work-item functions</a:t>
            </a:r>
          </a:p>
          <a:p>
            <a:pPr lvl="1">
              <a:lnSpc>
                <a:spcPct val="110000"/>
              </a:lnSpc>
            </a:pPr>
            <a:r>
              <a:rPr lang="en-GB" dirty="0" err="1">
                <a:solidFill>
                  <a:schemeClr val="accent4">
                    <a:lumMod val="75000"/>
                  </a:schemeClr>
                </a:solidFill>
              </a:rPr>
              <a:t>get_global_id</a:t>
            </a:r>
            <a:r>
              <a:rPr lang="en-GB" dirty="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 </a:t>
            </a:r>
            <a:r>
              <a:rPr lang="en-GB" dirty="0"/>
              <a:t>etc.</a:t>
            </a:r>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up)">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up)">
                                      <p:cBhvr>
                                        <p:cTn id="26" dur="500"/>
                                        <p:tgtEl>
                                          <p:spTgt spid="3">
                                            <p:txEl>
                                              <p:pRg st="9" end="9"/>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wipe(up)">
                                      <p:cBhvr>
                                        <p:cTn id="29" dur="500"/>
                                        <p:tgtEl>
                                          <p:spTgt spid="3">
                                            <p:txEl>
                                              <p:pRg st="10" end="1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wipe(up)">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40023</TotalTime>
  <Words>17863</Words>
  <Application>Microsoft Macintosh PowerPoint</Application>
  <PresentationFormat>On-screen Show (4:3)</PresentationFormat>
  <Paragraphs>2509</Paragraphs>
  <Slides>158</Slides>
  <Notes>29</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158</vt:i4>
      </vt:variant>
    </vt:vector>
  </HeadingPairs>
  <TitlesOfParts>
    <vt:vector size="173"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Platform Information</vt:lpstr>
      <vt:lpstr>Exercise: Platform Information</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3. Setup Memory Objects</vt:lpstr>
      <vt:lpstr>Conventions for naming buffers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1327</cp:revision>
  <dcterms:created xsi:type="dcterms:W3CDTF">2013-06-29T14:06:29Z</dcterms:created>
  <dcterms:modified xsi:type="dcterms:W3CDTF">2018-11-25T11:17:55Z</dcterms:modified>
</cp:coreProperties>
</file>